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69" r:id="rId5"/>
    <p:sldId id="261" r:id="rId6"/>
    <p:sldId id="275" r:id="rId7"/>
    <p:sldId id="276" r:id="rId8"/>
    <p:sldId id="280" r:id="rId9"/>
    <p:sldId id="281" r:id="rId10"/>
    <p:sldId id="277" r:id="rId11"/>
    <p:sldId id="259" r:id="rId12"/>
    <p:sldId id="273" r:id="rId13"/>
    <p:sldId id="260" r:id="rId14"/>
    <p:sldId id="271" r:id="rId15"/>
    <p:sldId id="272" r:id="rId16"/>
    <p:sldId id="278" r:id="rId17"/>
    <p:sldId id="262" r:id="rId18"/>
    <p:sldId id="270" r:id="rId19"/>
    <p:sldId id="263" r:id="rId20"/>
    <p:sldId id="266" r:id="rId21"/>
    <p:sldId id="267" r:id="rId22"/>
    <p:sldId id="268" r:id="rId23"/>
    <p:sldId id="279" r:id="rId24"/>
    <p:sldId id="274" r:id="rId25"/>
    <p:sldId id="264" r:id="rId26"/>
    <p:sldId id="26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8E8B9-42FF-4BAC-A532-98E6960205A8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7B217E9-88F5-46E8-A815-F93A4BBE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545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8E8B9-42FF-4BAC-A532-98E6960205A8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7B217E9-88F5-46E8-A815-F93A4BBE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100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8E8B9-42FF-4BAC-A532-98E6960205A8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7B217E9-88F5-46E8-A815-F93A4BBE903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67176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8E8B9-42FF-4BAC-A532-98E6960205A8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7B217E9-88F5-46E8-A815-F93A4BBE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6581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8E8B9-42FF-4BAC-A532-98E6960205A8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7B217E9-88F5-46E8-A815-F93A4BBE903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957983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8E8B9-42FF-4BAC-A532-98E6960205A8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7B217E9-88F5-46E8-A815-F93A4BBE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9414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8E8B9-42FF-4BAC-A532-98E6960205A8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17E9-88F5-46E8-A815-F93A4BBE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540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8E8B9-42FF-4BAC-A532-98E6960205A8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17E9-88F5-46E8-A815-F93A4BBE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051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8E8B9-42FF-4BAC-A532-98E6960205A8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17E9-88F5-46E8-A815-F93A4BBE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697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8E8B9-42FF-4BAC-A532-98E6960205A8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7B217E9-88F5-46E8-A815-F93A4BBE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310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8E8B9-42FF-4BAC-A532-98E6960205A8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7B217E9-88F5-46E8-A815-F93A4BBE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763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8E8B9-42FF-4BAC-A532-98E6960205A8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7B217E9-88F5-46E8-A815-F93A4BBE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086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8E8B9-42FF-4BAC-A532-98E6960205A8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17E9-88F5-46E8-A815-F93A4BBE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14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8E8B9-42FF-4BAC-A532-98E6960205A8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17E9-88F5-46E8-A815-F93A4BBE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809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8E8B9-42FF-4BAC-A532-98E6960205A8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17E9-88F5-46E8-A815-F93A4BBE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77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8E8B9-42FF-4BAC-A532-98E6960205A8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7B217E9-88F5-46E8-A815-F93A4BBE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226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8E8B9-42FF-4BAC-A532-98E6960205A8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7B217E9-88F5-46E8-A815-F93A4BBE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992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Python Programming </a:t>
            </a:r>
            <a:r>
              <a:rPr lang="en-US" b="1" dirty="0"/>
              <a:t>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By: Digits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32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LOOPS</a:t>
            </a:r>
            <a:endParaRPr lang="en-Z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Probably the most </a:t>
            </a:r>
            <a:r>
              <a:rPr lang="en-US" b="1" dirty="0"/>
              <a:t>powerful</a:t>
            </a:r>
            <a:r>
              <a:rPr lang="en-US" dirty="0"/>
              <a:t> thing about </a:t>
            </a:r>
            <a:r>
              <a:rPr lang="en-US" b="1" dirty="0"/>
              <a:t>computers</a:t>
            </a:r>
            <a:r>
              <a:rPr lang="en-US" dirty="0"/>
              <a:t> is that they can </a:t>
            </a:r>
            <a:r>
              <a:rPr lang="en-US" b="1" dirty="0"/>
              <a:t>repeat</a:t>
            </a:r>
            <a:r>
              <a:rPr lang="en-US" dirty="0"/>
              <a:t> </a:t>
            </a:r>
            <a:r>
              <a:rPr lang="en-US" b="1" dirty="0"/>
              <a:t>things</a:t>
            </a:r>
            <a:r>
              <a:rPr lang="en-US" dirty="0"/>
              <a:t> </a:t>
            </a:r>
            <a:r>
              <a:rPr lang="en-US" b="1" dirty="0"/>
              <a:t>over</a:t>
            </a:r>
            <a:r>
              <a:rPr lang="en-US" dirty="0"/>
              <a:t> </a:t>
            </a:r>
            <a:r>
              <a:rPr lang="en-US" b="1" dirty="0"/>
              <a:t>and</a:t>
            </a:r>
            <a:r>
              <a:rPr lang="en-US" dirty="0"/>
              <a:t> </a:t>
            </a:r>
            <a:r>
              <a:rPr lang="en-US" b="1" dirty="0" smtClean="0"/>
              <a:t>over</a:t>
            </a:r>
            <a:r>
              <a:rPr lang="en-US" dirty="0" smtClean="0"/>
              <a:t> </a:t>
            </a:r>
            <a:r>
              <a:rPr lang="en-US" b="1" dirty="0" smtClean="0"/>
              <a:t>very </a:t>
            </a:r>
            <a:r>
              <a:rPr lang="en-US" b="1" dirty="0"/>
              <a:t>quickly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There </a:t>
            </a:r>
            <a:r>
              <a:rPr lang="en-US" dirty="0"/>
              <a:t>are several ways to </a:t>
            </a:r>
            <a:r>
              <a:rPr lang="en-US" b="1" dirty="0"/>
              <a:t>repeat</a:t>
            </a:r>
            <a:r>
              <a:rPr lang="en-US" dirty="0"/>
              <a:t> things in Python, the most common </a:t>
            </a:r>
            <a:r>
              <a:rPr lang="en-US" dirty="0" smtClean="0"/>
              <a:t>way of which is the </a:t>
            </a:r>
            <a:r>
              <a:rPr lang="en-ZA" b="1" dirty="0" smtClean="0"/>
              <a:t>for </a:t>
            </a:r>
            <a:r>
              <a:rPr lang="en-ZA" b="1" dirty="0"/>
              <a:t>loop</a:t>
            </a:r>
            <a:r>
              <a:rPr lang="en-ZA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7866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For loop…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44073"/>
            <a:ext cx="8915400" cy="4858327"/>
          </a:xfrm>
        </p:spPr>
        <p:txBody>
          <a:bodyPr>
            <a:normAutofit/>
          </a:bodyPr>
          <a:lstStyle/>
          <a:p>
            <a:r>
              <a:rPr lang="en-US" b="1" dirty="0" smtClean="0"/>
              <a:t>For Loops</a:t>
            </a:r>
            <a:r>
              <a:rPr lang="en-US" dirty="0" smtClean="0"/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Used for iterating over a sequence (e.g. list, tuple, string, or range).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Rules</a:t>
            </a:r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Indentation must be consistent (typically 4 spaces per level).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Variable scope remains within the loop unless explicitly defined otherwise.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2405760"/>
            <a:ext cx="4479636" cy="2577568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5" name="Straight Connector 4"/>
          <p:cNvCxnSpPr>
            <a:stCxn id="4" idx="1"/>
            <a:endCxn id="4" idx="3"/>
          </p:cNvCxnSpPr>
          <p:nvPr/>
        </p:nvCxnSpPr>
        <p:spPr>
          <a:xfrm>
            <a:off x="2589212" y="3694544"/>
            <a:ext cx="44796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860" y="3694544"/>
            <a:ext cx="1419423" cy="1288784"/>
          </a:xfrm>
          <a:prstGeom prst="rect">
            <a:avLst/>
          </a:prstGeom>
          <a:ln>
            <a:solidFill>
              <a:srgbClr val="0070C0"/>
            </a:solidFill>
          </a:ln>
        </p:spPr>
      </p:pic>
      <p:cxnSp>
        <p:nvCxnSpPr>
          <p:cNvPr id="19" name="Straight Arrow Connector 18"/>
          <p:cNvCxnSpPr>
            <a:endCxn id="17" idx="1"/>
          </p:cNvCxnSpPr>
          <p:nvPr/>
        </p:nvCxnSpPr>
        <p:spPr>
          <a:xfrm flipV="1">
            <a:off x="7068848" y="4338936"/>
            <a:ext cx="930012" cy="19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906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For Loops </a:t>
            </a:r>
            <a:r>
              <a:rPr lang="en-US" b="1" dirty="0" err="1" smtClean="0"/>
              <a:t>Cont</a:t>
            </a:r>
            <a:r>
              <a:rPr lang="en-US" b="1" dirty="0" smtClean="0"/>
              <a:t>…</a:t>
            </a:r>
            <a:endParaRPr lang="en-Z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1472540"/>
            <a:ext cx="6471661" cy="5069148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04773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While Loops in Python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2885" y="1514764"/>
            <a:ext cx="8915400" cy="4858327"/>
          </a:xfrm>
        </p:spPr>
        <p:txBody>
          <a:bodyPr>
            <a:normAutofit/>
          </a:bodyPr>
          <a:lstStyle/>
          <a:p>
            <a:r>
              <a:rPr lang="en-US" b="1" dirty="0" smtClean="0"/>
              <a:t>While Loops</a:t>
            </a:r>
            <a:r>
              <a:rPr lang="en-US" dirty="0" smtClean="0"/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Executes a block of code repeatedly as long as a condition is true.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b="1" dirty="0" smtClean="0"/>
              <a:t>Rules</a:t>
            </a:r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Indentation must be consistent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Variable scope remains within the loop unless explicitly defined otherwise.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049" y="2428852"/>
            <a:ext cx="3192361" cy="2653787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6" name="Straight Connector 5"/>
          <p:cNvCxnSpPr/>
          <p:nvPr/>
        </p:nvCxnSpPr>
        <p:spPr>
          <a:xfrm flipV="1">
            <a:off x="3329049" y="3586347"/>
            <a:ext cx="31923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091" y="3586347"/>
            <a:ext cx="1581371" cy="1496291"/>
          </a:xfrm>
          <a:prstGeom prst="rect">
            <a:avLst/>
          </a:prstGeom>
          <a:ln>
            <a:solidFill>
              <a:srgbClr val="0070C0"/>
            </a:solidFill>
          </a:ln>
        </p:spPr>
      </p:pic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6521410" y="4334493"/>
            <a:ext cx="988681" cy="1425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52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00929"/>
          </a:xfrm>
        </p:spPr>
        <p:txBody>
          <a:bodyPr/>
          <a:lstStyle/>
          <a:p>
            <a:r>
              <a:rPr lang="en-US" b="1" dirty="0" smtClean="0"/>
              <a:t>Nested Loops in Python</a:t>
            </a:r>
            <a:endParaRPr lang="en-ZA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9" t="13614" r="59911" b="50024"/>
          <a:stretch/>
        </p:blipFill>
        <p:spPr>
          <a:xfrm>
            <a:off x="2260416" y="1425039"/>
            <a:ext cx="6788484" cy="4180114"/>
          </a:xfrm>
          <a:ln>
            <a:solidFill>
              <a:srgbClr val="FF0000"/>
            </a:solidFill>
          </a:ln>
        </p:spPr>
      </p:pic>
      <p:cxnSp>
        <p:nvCxnSpPr>
          <p:cNvPr id="6" name="Straight Connector 5"/>
          <p:cNvCxnSpPr/>
          <p:nvPr/>
        </p:nvCxnSpPr>
        <p:spPr>
          <a:xfrm flipV="1">
            <a:off x="2260416" y="4251366"/>
            <a:ext cx="6788484" cy="23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525" y="1425039"/>
            <a:ext cx="1088722" cy="4180114"/>
          </a:xfrm>
          <a:prstGeom prst="rect">
            <a:avLst/>
          </a:prstGeom>
          <a:ln>
            <a:solidFill>
              <a:srgbClr val="0070C0"/>
            </a:solidFill>
          </a:ln>
        </p:spPr>
      </p:pic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9048900" y="3515096"/>
            <a:ext cx="997625" cy="14012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10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94051"/>
          </a:xfrm>
        </p:spPr>
        <p:txBody>
          <a:bodyPr/>
          <a:lstStyle/>
          <a:p>
            <a:r>
              <a:rPr lang="en-US" b="1" dirty="0" smtClean="0"/>
              <a:t>Exercise...</a:t>
            </a:r>
            <a:endParaRPr lang="en-ZA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2" t="50920" r="56883" b="31183"/>
          <a:stretch/>
        </p:blipFill>
        <p:spPr>
          <a:xfrm>
            <a:off x="2238048" y="1531916"/>
            <a:ext cx="8084343" cy="1781299"/>
          </a:xfrm>
          <a:ln>
            <a:solidFill>
              <a:srgbClr val="FF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7" t="28039" r="58796" b="35046"/>
          <a:stretch/>
        </p:blipFill>
        <p:spPr>
          <a:xfrm>
            <a:off x="2238048" y="2912764"/>
            <a:ext cx="8084343" cy="3527506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4586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Functions</a:t>
            </a:r>
            <a:endParaRPr lang="en-Z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are useful </a:t>
            </a:r>
            <a:r>
              <a:rPr lang="en-US" b="1" dirty="0"/>
              <a:t>for breaking up a large program</a:t>
            </a:r>
            <a:r>
              <a:rPr lang="en-US" dirty="0"/>
              <a:t> to make it easier to </a:t>
            </a:r>
            <a:r>
              <a:rPr lang="en-US" b="1" dirty="0"/>
              <a:t>read and maintain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They</a:t>
            </a:r>
            <a:r>
              <a:rPr lang="en-US" dirty="0"/>
              <a:t> </a:t>
            </a:r>
            <a:r>
              <a:rPr lang="en-US" dirty="0" smtClean="0"/>
              <a:t>are </a:t>
            </a:r>
            <a:r>
              <a:rPr lang="en-US" dirty="0"/>
              <a:t>also useful if you find yourself writing the same code at several different points in your program.</a:t>
            </a:r>
          </a:p>
          <a:p>
            <a:r>
              <a:rPr lang="en-US" dirty="0"/>
              <a:t>You can put that code in a function and </a:t>
            </a:r>
            <a:r>
              <a:rPr lang="en-US" b="1" dirty="0"/>
              <a:t>call the function </a:t>
            </a:r>
            <a:r>
              <a:rPr lang="en-US" dirty="0"/>
              <a:t>whenever you want to execute </a:t>
            </a:r>
            <a:r>
              <a:rPr lang="en-US" dirty="0" smtClean="0"/>
              <a:t>that code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You </a:t>
            </a:r>
            <a:r>
              <a:rPr lang="en-US" dirty="0"/>
              <a:t>can also use functions to </a:t>
            </a:r>
            <a:r>
              <a:rPr lang="en-US" b="1" dirty="0"/>
              <a:t>create your own utilities, math functions</a:t>
            </a:r>
            <a:r>
              <a:rPr lang="en-US" dirty="0" smtClean="0"/>
              <a:t>,…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68293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Functions in Python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551709"/>
            <a:ext cx="8915400" cy="3777622"/>
          </a:xfrm>
        </p:spPr>
        <p:txBody>
          <a:bodyPr/>
          <a:lstStyle/>
          <a:p>
            <a:r>
              <a:rPr lang="en-US" b="1" dirty="0" smtClean="0"/>
              <a:t>Define Function:</a:t>
            </a:r>
            <a:r>
              <a:rPr lang="en-US" dirty="0" smtClean="0"/>
              <a:t> </a:t>
            </a:r>
            <a:r>
              <a:rPr lang="en-US" dirty="0"/>
              <a:t>`</a:t>
            </a:r>
            <a:r>
              <a:rPr lang="en-US" b="1" dirty="0" err="1" smtClean="0">
                <a:solidFill>
                  <a:srgbClr val="7030A0"/>
                </a:solidFill>
              </a:rPr>
              <a:t>def</a:t>
            </a:r>
            <a:r>
              <a:rPr lang="en-US" dirty="0" smtClean="0"/>
              <a:t>` keyword </a:t>
            </a:r>
            <a:r>
              <a:rPr lang="en-US" dirty="0"/>
              <a:t>followed by function name and </a:t>
            </a:r>
            <a:r>
              <a:rPr lang="en-US" dirty="0" smtClean="0"/>
              <a:t>parameter(s).</a:t>
            </a:r>
          </a:p>
          <a:p>
            <a:r>
              <a:rPr lang="en-US" dirty="0" smtClean="0"/>
              <a:t>Functions </a:t>
            </a:r>
            <a:r>
              <a:rPr lang="en-US" dirty="0"/>
              <a:t>can return values using the </a:t>
            </a:r>
            <a:r>
              <a:rPr lang="en-US" b="1" dirty="0">
                <a:solidFill>
                  <a:srgbClr val="7030A0"/>
                </a:solidFill>
              </a:rPr>
              <a:t>return</a:t>
            </a:r>
            <a:r>
              <a:rPr lang="en-US" dirty="0"/>
              <a:t> statement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181" y="2733938"/>
            <a:ext cx="3843265" cy="375209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057" y="3440520"/>
            <a:ext cx="5075326" cy="2338931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87415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816763"/>
          </a:xfrm>
        </p:spPr>
        <p:txBody>
          <a:bodyPr/>
          <a:lstStyle/>
          <a:p>
            <a:r>
              <a:rPr lang="en-US" b="1" dirty="0" smtClean="0"/>
              <a:t>Famous Python Libraries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412" y="1199407"/>
            <a:ext cx="7266631" cy="547452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58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Coding Conversions and Best Practices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533236"/>
            <a:ext cx="8915400" cy="4350327"/>
          </a:xfrm>
        </p:spPr>
        <p:txBody>
          <a:bodyPr>
            <a:normAutofit/>
          </a:bodyPr>
          <a:lstStyle/>
          <a:p>
            <a:r>
              <a:rPr lang="en-US" b="1" dirty="0" smtClean="0"/>
              <a:t>Indentation: </a:t>
            </a:r>
            <a:r>
              <a:rPr lang="en-US" dirty="0" smtClean="0"/>
              <a:t>Consistent use of 4 spaces per indentation level. Use </a:t>
            </a:r>
            <a:r>
              <a:rPr lang="en-US" b="1" dirty="0" smtClean="0"/>
              <a:t>Tab </a:t>
            </a:r>
            <a:r>
              <a:rPr lang="en-US" dirty="0" smtClean="0"/>
              <a:t>button on your Keyboard to indent python code.</a:t>
            </a:r>
          </a:p>
          <a:p>
            <a:endParaRPr lang="en-US" b="1" dirty="0" smtClean="0"/>
          </a:p>
          <a:p>
            <a:r>
              <a:rPr lang="en-US" b="1" dirty="0" smtClean="0"/>
              <a:t>Naming Conventions: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 smtClean="0"/>
              <a:t>Variables: `</a:t>
            </a:r>
            <a:r>
              <a:rPr lang="en-US" b="1" dirty="0" err="1" smtClean="0"/>
              <a:t>lower_case_with_underscores</a:t>
            </a:r>
            <a:r>
              <a:rPr lang="en-US" b="1" dirty="0" smtClean="0"/>
              <a:t>`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 smtClean="0"/>
              <a:t>Functions and methods: </a:t>
            </a:r>
            <a:r>
              <a:rPr lang="en-US" b="1" dirty="0"/>
              <a:t>`</a:t>
            </a:r>
            <a:r>
              <a:rPr lang="en-US" b="1" dirty="0" err="1">
                <a:solidFill>
                  <a:srgbClr val="7030A0"/>
                </a:solidFill>
              </a:rPr>
              <a:t>lower_case_with_underscores</a:t>
            </a:r>
            <a:r>
              <a:rPr lang="en-US" b="1" dirty="0"/>
              <a:t>`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 smtClean="0"/>
              <a:t>Classes: `</a:t>
            </a:r>
            <a:r>
              <a:rPr lang="en-US" b="1" dirty="0" err="1" smtClean="0">
                <a:solidFill>
                  <a:srgbClr val="00B0F0"/>
                </a:solidFill>
              </a:rPr>
              <a:t>CapitalizedWords</a:t>
            </a:r>
            <a:r>
              <a:rPr lang="en-US" b="1" dirty="0" smtClean="0"/>
              <a:t>`</a:t>
            </a:r>
          </a:p>
          <a:p>
            <a:endParaRPr lang="en-US" b="1" dirty="0" smtClean="0"/>
          </a:p>
          <a:p>
            <a:r>
              <a:rPr lang="en-US" b="1" dirty="0" smtClean="0"/>
              <a:t>Case Sensitivity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Python is case-sensitive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 smtClean="0"/>
              <a:t>`</a:t>
            </a:r>
            <a:r>
              <a:rPr lang="en-US" b="1" dirty="0" err="1"/>
              <a:t>v</a:t>
            </a:r>
            <a:r>
              <a:rPr lang="en-US" b="1" dirty="0" err="1" smtClean="0"/>
              <a:t>ariable_name</a:t>
            </a:r>
            <a:r>
              <a:rPr lang="en-US" b="1" dirty="0" smtClean="0"/>
              <a:t>`, `</a:t>
            </a:r>
            <a:r>
              <a:rPr lang="en-US" b="1" dirty="0" err="1" smtClean="0"/>
              <a:t>Variable_Name</a:t>
            </a:r>
            <a:r>
              <a:rPr lang="en-US" b="1" dirty="0" smtClean="0"/>
              <a:t>`, </a:t>
            </a:r>
            <a:r>
              <a:rPr lang="en-US" dirty="0" smtClean="0"/>
              <a:t>and </a:t>
            </a:r>
            <a:r>
              <a:rPr lang="en-US" b="1" dirty="0" smtClean="0"/>
              <a:t>`VARIABLE_NAME` </a:t>
            </a:r>
            <a:r>
              <a:rPr lang="en-US" dirty="0" smtClean="0"/>
              <a:t>are treated as different variables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1634363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Introduction to Python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670463"/>
            <a:ext cx="8915400" cy="3777622"/>
          </a:xfrm>
        </p:spPr>
        <p:txBody>
          <a:bodyPr/>
          <a:lstStyle/>
          <a:p>
            <a:r>
              <a:rPr lang="en-US" sz="2000" b="1" u="sng" dirty="0" smtClean="0">
                <a:solidFill>
                  <a:schemeClr val="accent1"/>
                </a:solidFill>
              </a:rPr>
              <a:t>What is Python?</a:t>
            </a:r>
          </a:p>
          <a:p>
            <a:r>
              <a:rPr lang="en-US" b="1" dirty="0" smtClean="0"/>
              <a:t>Python is a high-level interpreted programming language known for its simplicity and readability.</a:t>
            </a:r>
          </a:p>
          <a:p>
            <a:r>
              <a:rPr lang="en-US" dirty="0" smtClean="0"/>
              <a:t>It </a:t>
            </a:r>
            <a:r>
              <a:rPr lang="en-US" dirty="0"/>
              <a:t>is an </a:t>
            </a:r>
            <a:r>
              <a:rPr lang="en-US" b="1" dirty="0"/>
              <a:t>open source and cross-platform programming language</a:t>
            </a:r>
            <a:r>
              <a:rPr lang="en-US" dirty="0"/>
              <a:t>, that </a:t>
            </a:r>
            <a:r>
              <a:rPr lang="en-US" dirty="0" smtClean="0"/>
              <a:t>has become </a:t>
            </a:r>
            <a:r>
              <a:rPr lang="en-US" dirty="0"/>
              <a:t>increasingly popular over </a:t>
            </a:r>
            <a:r>
              <a:rPr lang="en-US" dirty="0" smtClean="0"/>
              <a:t>a decade. </a:t>
            </a:r>
            <a:r>
              <a:rPr lang="en-US" dirty="0"/>
              <a:t>It was </a:t>
            </a:r>
            <a:r>
              <a:rPr lang="en-US" dirty="0" smtClean="0"/>
              <a:t>first </a:t>
            </a:r>
            <a:r>
              <a:rPr lang="en-US" dirty="0"/>
              <a:t>released </a:t>
            </a:r>
            <a:r>
              <a:rPr lang="en-US" dirty="0" smtClean="0"/>
              <a:t>in </a:t>
            </a:r>
            <a:r>
              <a:rPr lang="en-ZA" dirty="0" smtClean="0"/>
              <a:t>1991.</a:t>
            </a:r>
            <a:endParaRPr lang="en-US" dirty="0"/>
          </a:p>
          <a:p>
            <a:r>
              <a:rPr lang="en-US" dirty="0"/>
              <a:t>Python </a:t>
            </a:r>
            <a:r>
              <a:rPr lang="en-US" dirty="0" smtClean="0"/>
              <a:t>is also </a:t>
            </a:r>
            <a:r>
              <a:rPr lang="en-US" dirty="0"/>
              <a:t>a multi-purpose programming languages (due to its </a:t>
            </a:r>
            <a:r>
              <a:rPr lang="en-US" b="1" dirty="0"/>
              <a:t>many</a:t>
            </a:r>
            <a:r>
              <a:rPr lang="en-US" dirty="0"/>
              <a:t> </a:t>
            </a:r>
            <a:r>
              <a:rPr lang="en-US" b="1" dirty="0"/>
              <a:t>extensions</a:t>
            </a:r>
            <a:r>
              <a:rPr lang="en-US" dirty="0" smtClean="0"/>
              <a:t>), examples </a:t>
            </a:r>
            <a:r>
              <a:rPr lang="en-US" dirty="0"/>
              <a:t>are </a:t>
            </a:r>
            <a:r>
              <a:rPr lang="en-US" dirty="0" smtClean="0"/>
              <a:t>scientific </a:t>
            </a:r>
            <a:r>
              <a:rPr lang="en-US" dirty="0"/>
              <a:t>computing and calculations, simulations, web </a:t>
            </a:r>
            <a:r>
              <a:rPr lang="en-US" dirty="0" smtClean="0"/>
              <a:t>development </a:t>
            </a:r>
            <a:r>
              <a:rPr lang="en-US" dirty="0"/>
              <a:t>(using, e.g., the </a:t>
            </a:r>
            <a:r>
              <a:rPr lang="en-US" b="1" dirty="0"/>
              <a:t>Django Web framework</a:t>
            </a:r>
            <a:r>
              <a:rPr lang="en-US" dirty="0"/>
              <a:t>), etc.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155" y="4469976"/>
            <a:ext cx="4469081" cy="21373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2268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Continues…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572127"/>
            <a:ext cx="8915400" cy="5053262"/>
          </a:xfrm>
        </p:spPr>
        <p:txBody>
          <a:bodyPr/>
          <a:lstStyle/>
          <a:p>
            <a:r>
              <a:rPr lang="en-US" b="1" dirty="0" smtClean="0"/>
              <a:t>Comments:	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Used to explain code, provide context, and temporarily disable code.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Single-line comments start with </a:t>
            </a:r>
            <a:r>
              <a:rPr lang="en-US" b="1" dirty="0" smtClean="0"/>
              <a:t>`#`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Multi-line comments are enclosed in triple quotes </a:t>
            </a:r>
            <a:r>
              <a:rPr lang="en-US" b="1" dirty="0" smtClean="0"/>
              <a:t>`”””`</a:t>
            </a:r>
          </a:p>
          <a:p>
            <a:pPr marL="457200" lvl="1" indent="0">
              <a:buNone/>
            </a:pPr>
            <a:endParaRPr lang="en-US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r>
              <a:rPr lang="en-US" b="1" dirty="0" smtClean="0"/>
              <a:t>Spacing</a:t>
            </a:r>
            <a:r>
              <a:rPr lang="en-US" b="1" dirty="0"/>
              <a:t>: </a:t>
            </a:r>
            <a:r>
              <a:rPr lang="en-US" dirty="0"/>
              <a:t>Spaces around operators and after commas for readability.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`</a:t>
            </a:r>
            <a:r>
              <a:rPr lang="en-US" b="1" dirty="0" smtClean="0"/>
              <a:t>function(arg1,arg2</a:t>
            </a:r>
            <a:r>
              <a:rPr lang="en-US" b="1" dirty="0"/>
              <a:t>)` </a:t>
            </a:r>
            <a:r>
              <a:rPr lang="en-US" dirty="0"/>
              <a:t>instead of </a:t>
            </a:r>
            <a:r>
              <a:rPr lang="en-US" b="1" dirty="0"/>
              <a:t>`function(arg1, arg2)`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327" y="3177973"/>
            <a:ext cx="3811604" cy="184156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55" t="40505" r="455" b="18755"/>
          <a:stretch/>
        </p:blipFill>
        <p:spPr>
          <a:xfrm>
            <a:off x="6845032" y="3329202"/>
            <a:ext cx="4001985" cy="153910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7414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Python VS OTHER LANGUAGES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PYTHON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OTHER LANGUAGES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60" y="1345870"/>
            <a:ext cx="10797044" cy="50153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574240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6378" y="577928"/>
            <a:ext cx="9793040" cy="936836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PYTHON VS OTHER PROGRAMMING LANGUAGES according to LinkedIn POLL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970" y="1773383"/>
            <a:ext cx="5142014" cy="4651914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831445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PROGRAMMING LANGUAGES </a:t>
            </a:r>
            <a:endParaRPr lang="en-ZA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27"/>
          <a:stretch/>
        </p:blipFill>
        <p:spPr>
          <a:xfrm>
            <a:off x="2543023" y="1376218"/>
            <a:ext cx="6502141" cy="4812146"/>
          </a:xfr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9530537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Racap</a:t>
            </a:r>
            <a:endParaRPr lang="en-Z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717964"/>
            <a:ext cx="8915400" cy="3777622"/>
          </a:xfrm>
        </p:spPr>
        <p:txBody>
          <a:bodyPr/>
          <a:lstStyle/>
          <a:p>
            <a:r>
              <a:rPr lang="en-US" dirty="0" smtClean="0"/>
              <a:t>Python Applications (Web,  Games, Business, Scientific, etc…)</a:t>
            </a:r>
          </a:p>
          <a:p>
            <a:r>
              <a:rPr lang="en-US" dirty="0" smtClean="0"/>
              <a:t>Loops (</a:t>
            </a:r>
            <a:r>
              <a:rPr lang="en-US" dirty="0" smtClean="0">
                <a:solidFill>
                  <a:srgbClr val="7030A0"/>
                </a:solidFill>
              </a:rPr>
              <a:t>for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7030A0"/>
                </a:solidFill>
              </a:rPr>
              <a:t>while</a:t>
            </a:r>
            <a:r>
              <a:rPr lang="en-US" dirty="0" smtClean="0"/>
              <a:t>)</a:t>
            </a:r>
          </a:p>
          <a:p>
            <a:r>
              <a:rPr lang="en-US" dirty="0" smtClean="0"/>
              <a:t>Nested Loop (loop within a loop)</a:t>
            </a:r>
          </a:p>
          <a:p>
            <a:r>
              <a:rPr lang="en-US" dirty="0" smtClean="0"/>
              <a:t>General and Specific Data Structures(Arrays, Lists, Tuples,…)</a:t>
            </a:r>
          </a:p>
          <a:p>
            <a:r>
              <a:rPr lang="en-US" dirty="0" smtClean="0"/>
              <a:t>Functions (</a:t>
            </a:r>
            <a:r>
              <a:rPr lang="en-US" b="1" dirty="0" err="1" smtClean="0">
                <a:solidFill>
                  <a:srgbClr val="7030A0"/>
                </a:solidFill>
              </a:rPr>
              <a:t>def</a:t>
            </a:r>
            <a:r>
              <a:rPr lang="en-US" dirty="0" smtClean="0"/>
              <a:t> key word, parameter(s) and </a:t>
            </a:r>
            <a:r>
              <a:rPr lang="en-US" b="1" dirty="0" smtClean="0">
                <a:solidFill>
                  <a:srgbClr val="7030A0"/>
                </a:solidFill>
              </a:rPr>
              <a:t>return</a:t>
            </a:r>
            <a:r>
              <a:rPr lang="en-US" dirty="0" smtClean="0"/>
              <a:t> statement)</a:t>
            </a:r>
          </a:p>
          <a:p>
            <a:r>
              <a:rPr lang="en-US" dirty="0" smtClean="0"/>
              <a:t>Python Libraries(</a:t>
            </a:r>
            <a:r>
              <a:rPr lang="en-US" dirty="0" err="1" smtClean="0">
                <a:solidFill>
                  <a:srgbClr val="7030A0"/>
                </a:solidFill>
              </a:rPr>
              <a:t>numpy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rgbClr val="7030A0"/>
                </a:solidFill>
              </a:rPr>
              <a:t>matplot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7030A0"/>
                </a:solidFill>
              </a:rPr>
              <a:t>pandas</a:t>
            </a:r>
            <a:r>
              <a:rPr lang="en-US" dirty="0" smtClean="0"/>
              <a:t>,…)</a:t>
            </a:r>
          </a:p>
          <a:p>
            <a:r>
              <a:rPr lang="en-US" dirty="0" smtClean="0"/>
              <a:t>Coding Conversions and Best Practices (Case-sensitivity, Indentation,…)</a:t>
            </a:r>
          </a:p>
          <a:p>
            <a:r>
              <a:rPr lang="en-US" dirty="0" smtClean="0"/>
              <a:t>Python vs Other Programming Languages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32496615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Conclusion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Python's versatility and simplicity make it a preferred language for various applications. </a:t>
            </a:r>
            <a:endParaRPr lang="en-US" dirty="0" smtClean="0"/>
          </a:p>
          <a:p>
            <a:r>
              <a:rPr lang="en-US" dirty="0" smtClean="0"/>
              <a:t>Understanding </a:t>
            </a:r>
            <a:r>
              <a:rPr lang="en-US" dirty="0"/>
              <a:t>loops, arrays, functions, and adhering to syntax rules ensures efficient and maintainable code. </a:t>
            </a:r>
            <a:endParaRPr lang="en-US" dirty="0" smtClean="0"/>
          </a:p>
          <a:p>
            <a:r>
              <a:rPr lang="en-US" b="1" dirty="0" smtClean="0"/>
              <a:t>Python is a </a:t>
            </a:r>
            <a:r>
              <a:rPr lang="en-US" b="1" dirty="0"/>
              <a:t>great choice if you're a beginner who wants to learn a language that you can then use to build real-world applications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06604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Thank You For Your Attention!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ym typeface="Wingdings" panose="05000000000000000000" pitchFamily="2" charset="2"/>
              </a:rPr>
              <a:t>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500061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Topics we will cover: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5529" y="1619991"/>
            <a:ext cx="8915400" cy="4387274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Python Applications</a:t>
            </a:r>
          </a:p>
          <a:p>
            <a:r>
              <a:rPr lang="en-US" b="1" dirty="0" smtClean="0"/>
              <a:t>Arrays and Data Structures -&gt; Lists, Tuples, Dictionaries</a:t>
            </a:r>
          </a:p>
          <a:p>
            <a:r>
              <a:rPr lang="en-US" b="1" dirty="0"/>
              <a:t>Loops (</a:t>
            </a:r>
            <a:r>
              <a:rPr lang="en-US" b="1" dirty="0" smtClean="0"/>
              <a:t>For loops, While loops, &amp; Nested Loops)</a:t>
            </a:r>
          </a:p>
          <a:p>
            <a:r>
              <a:rPr lang="en-US" b="1" dirty="0" smtClean="0"/>
              <a:t>Functions</a:t>
            </a:r>
          </a:p>
          <a:p>
            <a:r>
              <a:rPr lang="en-US" b="1" dirty="0" smtClean="0"/>
              <a:t>Libraries (</a:t>
            </a:r>
            <a:r>
              <a:rPr lang="en-US" b="1" dirty="0" err="1" smtClean="0"/>
              <a:t>numpy</a:t>
            </a:r>
            <a:r>
              <a:rPr lang="en-US" b="1" dirty="0" smtClean="0"/>
              <a:t>, pandas, etc…)</a:t>
            </a:r>
          </a:p>
          <a:p>
            <a:r>
              <a:rPr lang="en-US" b="1" dirty="0"/>
              <a:t>Coding Conversions and Best </a:t>
            </a:r>
            <a:r>
              <a:rPr lang="en-US" b="1" dirty="0" smtClean="0"/>
              <a:t>Practices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b="1" dirty="0"/>
              <a:t>Indentation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b="1" dirty="0"/>
              <a:t>Naming Conventions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b="1" dirty="0"/>
              <a:t>Case </a:t>
            </a:r>
            <a:r>
              <a:rPr lang="en-US" b="1" dirty="0" smtClean="0"/>
              <a:t>Sensitivity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b="1" dirty="0"/>
              <a:t>Comments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b="1" dirty="0" smtClean="0"/>
              <a:t>Spacing</a:t>
            </a:r>
            <a:endParaRPr lang="en-US" b="1" dirty="0"/>
          </a:p>
          <a:p>
            <a:r>
              <a:rPr lang="en-US" b="1" dirty="0" smtClean="0"/>
              <a:t>Python vs Other Languages</a:t>
            </a:r>
          </a:p>
        </p:txBody>
      </p:sp>
    </p:spTree>
    <p:extLst>
      <p:ext uri="{BB962C8B-B14F-4D97-AF65-F5344CB8AC3E}">
        <p14:creationId xmlns:p14="http://schemas.microsoft.com/office/powerpoint/2010/main" val="33866931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YOU CAN DO WITH PYTHON?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086" y="1468581"/>
            <a:ext cx="8437231" cy="512784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17770985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General Data Structures in Python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0459" y="1468582"/>
            <a:ext cx="8915400" cy="3777622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9" b="11445"/>
          <a:stretch/>
        </p:blipFill>
        <p:spPr>
          <a:xfrm>
            <a:off x="2174256" y="1468582"/>
            <a:ext cx="6625360" cy="518775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8" t="14821" r="86574" b="60467"/>
          <a:stretch/>
        </p:blipFill>
        <p:spPr>
          <a:xfrm>
            <a:off x="9331428" y="3526971"/>
            <a:ext cx="1736375" cy="3123209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0" name="Right Brace 9"/>
          <p:cNvSpPr/>
          <p:nvPr/>
        </p:nvSpPr>
        <p:spPr>
          <a:xfrm>
            <a:off x="5379522" y="3623383"/>
            <a:ext cx="3951906" cy="28168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2" name="Rectangle 11"/>
          <p:cNvSpPr/>
          <p:nvPr/>
        </p:nvSpPr>
        <p:spPr>
          <a:xfrm>
            <a:off x="9095819" y="1468581"/>
            <a:ext cx="2196935" cy="18888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FF0000"/>
                </a:solidFill>
              </a:rPr>
              <a:t>Linear Data Structures: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Arrays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Linked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Queue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Matrix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9788" y="4445000"/>
            <a:ext cx="1955715" cy="18888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FF0000"/>
                </a:solidFill>
              </a:rPr>
              <a:t>Non-Linear Data Structures: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Binary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Heap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Hash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>
            <a:off x="7592136" y="1467980"/>
            <a:ext cx="1500766" cy="570015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9232071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Python Specific Data Structures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738745"/>
            <a:ext cx="8915400" cy="3777622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List: </a:t>
            </a:r>
            <a:r>
              <a:rPr lang="en-US" dirty="0" smtClean="0"/>
              <a:t> is similar to array with exception, that the data elements can be of different data types. You can have both numeric and string data in a python list.</a:t>
            </a:r>
            <a:endParaRPr lang="en-US" dirty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r>
              <a:rPr lang="en-US" b="1" dirty="0" smtClean="0"/>
              <a:t>Tuples: </a:t>
            </a:r>
            <a:r>
              <a:rPr lang="en-US" dirty="0" smtClean="0"/>
              <a:t>are similar to lists, but they are immutable which means, the values in a tuple cannot be modified they can be read.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 smtClean="0"/>
          </a:p>
          <a:p>
            <a:r>
              <a:rPr lang="en-US" b="1" dirty="0" smtClean="0"/>
              <a:t>Dictionaries: </a:t>
            </a:r>
            <a:r>
              <a:rPr lang="en-US" dirty="0" smtClean="0"/>
              <a:t>are unordered collections of key-value pairs as its data elements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1076696" y="2004603"/>
            <a:ext cx="1690645" cy="1200329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b="1" dirty="0" smtClean="0">
                <a:solidFill>
                  <a:srgbClr val="00B0F0"/>
                </a:solidFill>
              </a:rPr>
              <a:t>List Elements:</a:t>
            </a:r>
            <a:endParaRPr lang="en-US" b="1" dirty="0">
              <a:solidFill>
                <a:srgbClr val="00B0F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Access</a:t>
            </a:r>
            <a:endParaRPr lang="en-US" dirty="0">
              <a:solidFill>
                <a:prstClr val="black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Update</a:t>
            </a:r>
            <a:endParaRPr lang="en-US" dirty="0">
              <a:solidFill>
                <a:prstClr val="black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Delete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16782" y="3745428"/>
            <a:ext cx="1508166" cy="1200329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b="1" dirty="0" smtClean="0">
                <a:solidFill>
                  <a:srgbClr val="00B0F0"/>
                </a:solidFill>
              </a:rPr>
              <a:t>Values in Tuples</a:t>
            </a:r>
            <a:r>
              <a:rPr lang="en-US" dirty="0" smtClean="0">
                <a:solidFill>
                  <a:srgbClr val="00B0F0"/>
                </a:solidFill>
              </a:rPr>
              <a:t>:</a:t>
            </a:r>
            <a:endParaRPr lang="en-US" dirty="0">
              <a:solidFill>
                <a:srgbClr val="00B0F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Access</a:t>
            </a:r>
            <a:endParaRPr lang="en-US" dirty="0">
              <a:solidFill>
                <a:prstClr val="black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Delete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157" y="2225726"/>
            <a:ext cx="4479818" cy="9932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156" y="3756356"/>
            <a:ext cx="4479819" cy="11195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898" y="5537768"/>
            <a:ext cx="5839640" cy="10097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ounded Rectangle 10"/>
          <p:cNvSpPr/>
          <p:nvPr/>
        </p:nvSpPr>
        <p:spPr>
          <a:xfrm>
            <a:off x="629392" y="1469486"/>
            <a:ext cx="10875220" cy="1748134"/>
          </a:xfrm>
          <a:prstGeom prst="round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2" name="Rounded Rectangle 11"/>
          <p:cNvSpPr/>
          <p:nvPr/>
        </p:nvSpPr>
        <p:spPr>
          <a:xfrm>
            <a:off x="629392" y="3219024"/>
            <a:ext cx="10875220" cy="1748134"/>
          </a:xfrm>
          <a:prstGeom prst="roundRect">
            <a:avLst/>
          </a:prstGeom>
          <a:noFill/>
          <a:ln w="19050"/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Rounded Rectangle 12"/>
          <p:cNvSpPr/>
          <p:nvPr/>
        </p:nvSpPr>
        <p:spPr>
          <a:xfrm>
            <a:off x="629392" y="4967158"/>
            <a:ext cx="10875220" cy="1748134"/>
          </a:xfrm>
          <a:prstGeom prst="round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5" name="Left-Right Arrow 14"/>
          <p:cNvSpPr/>
          <p:nvPr/>
        </p:nvSpPr>
        <p:spPr>
          <a:xfrm>
            <a:off x="2767342" y="2559945"/>
            <a:ext cx="946814" cy="324859"/>
          </a:xfrm>
          <a:prstGeom prst="leftRightArrow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6" name="Left-Right Arrow 15"/>
          <p:cNvSpPr/>
          <p:nvPr/>
        </p:nvSpPr>
        <p:spPr>
          <a:xfrm>
            <a:off x="8193975" y="4244951"/>
            <a:ext cx="722807" cy="324859"/>
          </a:xfrm>
          <a:prstGeom prst="leftRightArrow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7" name="Rectangle 16"/>
          <p:cNvSpPr/>
          <p:nvPr/>
        </p:nvSpPr>
        <p:spPr>
          <a:xfrm>
            <a:off x="987632" y="5241060"/>
            <a:ext cx="1690645" cy="1477328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b="1" dirty="0" smtClean="0">
                <a:solidFill>
                  <a:srgbClr val="00B0F0"/>
                </a:solidFill>
              </a:rPr>
              <a:t>Dictionary Elements:</a:t>
            </a:r>
            <a:endParaRPr lang="en-US" b="1" dirty="0">
              <a:solidFill>
                <a:srgbClr val="00B0F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Access</a:t>
            </a:r>
            <a:endParaRPr lang="en-US" dirty="0">
              <a:solidFill>
                <a:prstClr val="black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Update</a:t>
            </a:r>
            <a:endParaRPr lang="en-US" dirty="0">
              <a:solidFill>
                <a:prstClr val="black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Delete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Pentagon 17"/>
          <p:cNvSpPr/>
          <p:nvPr/>
        </p:nvSpPr>
        <p:spPr>
          <a:xfrm>
            <a:off x="9510755" y="5457826"/>
            <a:ext cx="1993857" cy="1169551"/>
          </a:xfrm>
          <a:prstGeom prst="homePlate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1400" b="1" dirty="0" smtClean="0">
                <a:solidFill>
                  <a:srgbClr val="00B0F0"/>
                </a:solidFill>
              </a:rPr>
              <a:t>Properties of Dictionary Keys:</a:t>
            </a:r>
            <a:endParaRPr lang="en-US" sz="1400" b="1" dirty="0">
              <a:solidFill>
                <a:srgbClr val="00B0F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prstClr val="black"/>
                </a:solidFill>
              </a:rPr>
              <a:t>Dictionary values have no restriction.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9" name="Left-Right Arrow 18"/>
          <p:cNvSpPr/>
          <p:nvPr/>
        </p:nvSpPr>
        <p:spPr>
          <a:xfrm>
            <a:off x="2678276" y="5841225"/>
            <a:ext cx="721621" cy="324859"/>
          </a:xfrm>
          <a:prstGeom prst="leftRightArrow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53973467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List </a:t>
            </a:r>
            <a:r>
              <a:rPr lang="en-US" b="1" dirty="0" smtClean="0"/>
              <a:t>methods…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505529"/>
            <a:ext cx="5645911" cy="4747658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2101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Tuple Methods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914" y="1781175"/>
            <a:ext cx="8236304" cy="393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0189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Dictionary Methods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8" t="29576" r="23757" b="13029"/>
          <a:stretch/>
        </p:blipFill>
        <p:spPr>
          <a:xfrm>
            <a:off x="1773441" y="1607127"/>
            <a:ext cx="7875181" cy="468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62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986</TotalTime>
  <Words>750</Words>
  <Application>Microsoft Office PowerPoint</Application>
  <PresentationFormat>Widescreen</PresentationFormat>
  <Paragraphs>145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Century Gothic</vt:lpstr>
      <vt:lpstr>Courier New</vt:lpstr>
      <vt:lpstr>Wingdings</vt:lpstr>
      <vt:lpstr>Wingdings 3</vt:lpstr>
      <vt:lpstr>Wisp</vt:lpstr>
      <vt:lpstr>Python Programming Fundamentals</vt:lpstr>
      <vt:lpstr>Introduction to Python</vt:lpstr>
      <vt:lpstr>Topics we will cover:</vt:lpstr>
      <vt:lpstr>WHAT YOU CAN DO WITH PYTHON?</vt:lpstr>
      <vt:lpstr>General Data Structures in Python</vt:lpstr>
      <vt:lpstr>Python Specific Data Structures</vt:lpstr>
      <vt:lpstr>List methods…</vt:lpstr>
      <vt:lpstr>Tuple Methods</vt:lpstr>
      <vt:lpstr>Dictionary Methods</vt:lpstr>
      <vt:lpstr>LOOPS</vt:lpstr>
      <vt:lpstr>For loop…</vt:lpstr>
      <vt:lpstr>For Loops Cont…</vt:lpstr>
      <vt:lpstr>While Loops in Python</vt:lpstr>
      <vt:lpstr>Nested Loops in Python</vt:lpstr>
      <vt:lpstr>Exercise...</vt:lpstr>
      <vt:lpstr>Functions</vt:lpstr>
      <vt:lpstr>Functions in Python</vt:lpstr>
      <vt:lpstr>Famous Python Libraries</vt:lpstr>
      <vt:lpstr>Coding Conversions and Best Practices</vt:lpstr>
      <vt:lpstr>Continues…</vt:lpstr>
      <vt:lpstr>Python VS OTHER LANGUAGES</vt:lpstr>
      <vt:lpstr>PYTHON VS OTHER PROGRAMMING LANGUAGES according to LinkedIn POLL</vt:lpstr>
      <vt:lpstr>PROGRAMMING LANGUAGES </vt:lpstr>
      <vt:lpstr>Racap</vt:lpstr>
      <vt:lpstr>Conclusion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Programming</dc:title>
  <dc:creator>dop24</dc:creator>
  <cp:lastModifiedBy>dop24</cp:lastModifiedBy>
  <cp:revision>173</cp:revision>
  <dcterms:created xsi:type="dcterms:W3CDTF">2024-07-22T17:20:39Z</dcterms:created>
  <dcterms:modified xsi:type="dcterms:W3CDTF">2024-07-24T15:18:43Z</dcterms:modified>
</cp:coreProperties>
</file>